
<file path=[Content_Types].xml><?xml version="1.0" encoding="utf-8"?>
<Types xmlns="http://schemas.openxmlformats.org/package/2006/content-types">
  <Default ContentType="application/vnd.openxmlformats-officedocument.presentationml.printerSettings" Extension="bin"/>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saveSubsetFonts="1">
  <p:sldMasterIdLst>
    <p:sldMasterId id="2147483659" r:id="rId6"/>
  </p:sldMasterIdLst>
  <p:sldIdLst>
    <p:sldId id="256" r:id="rId7"/>
  </p:sldIdLst>
  <p:sldSz cx="9144000" cy="6858000" type="screen4x3"/>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8000FF"/>
    <a:srgbClr val="FFCC66"/>
    <a:srgbClr val="FF66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autoAdjust="0" sz="99572"/>
  </p:normalViewPr>
  <p:slideViewPr>
    <p:cSldViewPr snapToGrid="0" snapToObjects="1">
      <p:cViewPr>
        <p:scale>
          <a:sx d="100" n="76"/>
          <a:sy d="100" n="76"/>
        </p:scale>
        <p:origin x="-1832" y="-128"/>
      </p:cViewPr>
      <p:guideLst>
        <p:guide orient="horz" pos="2160"/>
        <p:guide pos="2880"/>
      </p:guideLst>
    </p:cSldViewPr>
  </p:slideViewPr>
  <p:notesTextViewPr>
    <p:cViewPr>
      <p:scale>
        <a:sx d="100" n="100"/>
        <a:sy d="100" n="100"/>
      </p:scale>
      <p:origin x="0" y="0"/>
    </p:cViewPr>
  </p:notesTextViewPr>
  <p:gridSpacing cx="76200" cy="76200"/>
</p:viewPr>
</file>

<file path=ppt/_rels/presentation.xml.rels><?xml version="1.0" encoding="UTF-8" standalone="yes"?><Relationships xmlns="http://schemas.openxmlformats.org/package/2006/relationships"><Relationship Id="rId7" Target="slides/slide1.xml" Type="http://schemas.openxmlformats.org/officeDocument/2006/relationships/slide"/><Relationship Id="rId6" Target="slideMasters/slideMaster1.xml" Type="http://schemas.openxmlformats.org/officeDocument/2006/relationships/slideMaster"/><Relationship Id="rId5" Target="printerSettings/printerSettings1.bin" Type="http://schemas.openxmlformats.org/officeDocument/2006/relationships/printerSettings"/><Relationship Id="rId4" Target="tableStyles.xml" Type="http://schemas.openxmlformats.org/officeDocument/2006/relationships/tableStyles"/><Relationship Id="rId3" Target="presProps.xml" Type="http://schemas.openxmlformats.org/officeDocument/2006/relationships/presProps"/><Relationship Id="rId2" Target="viewProps.xml" Type="http://schemas.openxmlformats.org/officeDocument/2006/relationships/viewProps"/><Relationship Id="rId1" Target="theme/theme1.xml" Type="http://schemas.openxmlformats.org/officeDocument/2006/relationships/theme"/></Relationship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p>
            <a:fld id="{21140FC9-604B-B94F-865B-900CB13648B6}" type="datetimeFigureOut">
              <a:rPr lang="en-US" smtClean="0"/>
              <a:t>1/5/13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22947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21140FC9-604B-B94F-865B-900CB13648B6}" type="datetimeFigureOut">
              <a:rPr lang="en-US" smtClean="0"/>
              <a:t>1/5/13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174825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21140FC9-604B-B94F-865B-900CB13648B6}" type="datetimeFigureOut">
              <a:rPr lang="en-US" smtClean="0"/>
              <a:t>1/5/13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108865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21140FC9-604B-B94F-865B-900CB13648B6}" type="datetimeFigureOut">
              <a:rPr lang="en-US" smtClean="0"/>
              <a:t>1/5/13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76063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21140FC9-604B-B94F-865B-900CB13648B6}" type="datetimeFigureOut">
              <a:rPr lang="en-US" smtClean="0"/>
              <a:t>1/5/13</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104280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p>
            <a:fld id="{21140FC9-604B-B94F-865B-900CB13648B6}" type="datetimeFigureOut">
              <a:rPr lang="en-US" smtClean="0"/>
              <a:t>1/5/13</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401849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21140FC9-604B-B94F-865B-900CB13648B6}" type="datetimeFigureOut">
              <a:rPr lang="en-US" smtClean="0"/>
              <a:t>1/5/13</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43716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p>
            <a:fld id="{21140FC9-604B-B94F-865B-900CB13648B6}" type="datetimeFigureOut">
              <a:rPr lang="en-US" smtClean="0"/>
              <a:t>1/5/13</a:t>
            </a:fld>
            <a:endParaRPr lang="en-US"/>
          </a:p>
        </p:txBody>
      </p:sp>
      <p:sp>
        <p:nvSpPr>
          <p:cNvPr id="4" name="Footer Placeholder 3"/>
          <p:cNvSpPr>
            <a:spLocks noGrp="1"/>
          </p:cNvSpPr>
          <p:nvPr>
            <p:ph idx="11" sz="quarter" type="ftr"/>
          </p:nvPr>
        </p:nvSpPr>
        <p:spPr/>
        <p:txBody>
          <a:bodyPr numCol="1"/>
          <a:lstStyle/>
          <a:p>
            <a:endParaRPr lang="en-US"/>
          </a:p>
        </p:txBody>
      </p:sp>
      <p:sp>
        <p:nvSpPr>
          <p:cNvPr id="5" name="Slide Number Placeholder 4"/>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245998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21140FC9-604B-B94F-865B-900CB13648B6}" type="datetimeFigureOut">
              <a:rPr lang="en-US" smtClean="0"/>
              <a:t>1/5/13</a:t>
            </a:fld>
            <a:endParaRPr lang="en-US"/>
          </a:p>
        </p:txBody>
      </p:sp>
      <p:sp>
        <p:nvSpPr>
          <p:cNvPr id="3" name="Footer Placeholder 2"/>
          <p:cNvSpPr>
            <a:spLocks noGrp="1"/>
          </p:cNvSpPr>
          <p:nvPr>
            <p:ph idx="11" sz="quarter" type="ftr"/>
          </p:nvPr>
        </p:nvSpPr>
        <p:spPr/>
        <p:txBody>
          <a:bodyPr numCol="1"/>
          <a:lstStyle/>
          <a:p>
            <a:endParaRPr lang="en-US"/>
          </a:p>
        </p:txBody>
      </p:sp>
      <p:sp>
        <p:nvSpPr>
          <p:cNvPr id="4" name="Slide Number Placeholder 3"/>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8012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21140FC9-604B-B94F-865B-900CB13648B6}" type="datetimeFigureOut">
              <a:rPr lang="en-US" smtClean="0"/>
              <a:t>1/5/13</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2221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21140FC9-604B-B94F-865B-900CB13648B6}" type="datetimeFigureOut">
              <a:rPr lang="en-US" smtClean="0"/>
              <a:t>1/5/13</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E9D468D6-046D-EC49-8B57-EBE86D746D0C}" type="slidenum">
              <a:rPr lang="en-US" smtClean="0"/>
              <a:t>‹#›</a:t>
            </a:fld>
            <a:endParaRPr lang="en-US"/>
          </a:p>
        </p:txBody>
      </p:sp>
    </p:spTree>
    <p:extLst>
      <p:ext uri="{BB962C8B-B14F-4D97-AF65-F5344CB8AC3E}">
        <p14:creationId xmlns:p14="http://schemas.microsoft.com/office/powerpoint/2010/main" val="1734454821"/>
      </p:ext>
    </p:extLst>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anchor="ctr" bIns="45720" lIns="91440" numCol="1" rIns="91440" rtlCol="0" tIns="45720" vert="horz">
            <a:normAutofit/>
          </a:bodyPr>
          <a:lstStyle/>
          <a:p>
            <a:r>
              <a:rPr lang="en-US" smtClean="0"/>
              <a:t>Click to edit Master title style</a:t>
            </a:r>
            <a:endParaRPr lang="en-US"/>
          </a:p>
        </p:txBody>
      </p:sp>
      <p:sp>
        <p:nvSpPr>
          <p:cNvPr id="3" name="Text Placeholder 2"/>
          <p:cNvSpPr>
            <a:spLocks noGrp="1"/>
          </p:cNvSpPr>
          <p:nvPr>
            <p:ph idx="1" type="body"/>
          </p:nvPr>
        </p:nvSpPr>
        <p:spPr>
          <a:xfrm>
            <a:off x="457200" y="1600200"/>
            <a:ext cx="8229600" cy="4525963"/>
          </a:xfrm>
          <a:prstGeom prst="rect">
            <a:avLst/>
          </a:prstGeom>
        </p:spPr>
        <p:txBody>
          <a:bodyPr bIns="45720" lIns="91440" numCol="1"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2" sz="half" type="dt"/>
          </p:nvPr>
        </p:nvSpPr>
        <p:spPr>
          <a:xfrm>
            <a:off x="457200" y="6356350"/>
            <a:ext cx="2133600" cy="365125"/>
          </a:xfrm>
          <a:prstGeom prst="rect">
            <a:avLst/>
          </a:prstGeom>
        </p:spPr>
        <p:txBody>
          <a:bodyPr anchor="ctr" bIns="45720" lIns="91440" numCol="1" rIns="91440" rtlCol="0" tIns="45720" vert="horz"/>
          <a:lstStyle>
            <a:lvl1pPr algn="l">
              <a:defRPr sz="1200">
                <a:solidFill>
                  <a:schemeClr val="tx1">
                    <a:tint val="75000"/>
                  </a:schemeClr>
                </a:solidFill>
              </a:defRPr>
            </a:lvl1pPr>
          </a:lstStyle>
          <a:p>
            <a:fld id="{21140FC9-604B-B94F-865B-900CB13648B6}" type="datetimeFigureOut">
              <a:rPr lang="en-US" smtClean="0"/>
              <a:t>1/5/13</a:t>
            </a:fld>
            <a:endParaRPr lang="en-US"/>
          </a:p>
        </p:txBody>
      </p:sp>
      <p:sp>
        <p:nvSpPr>
          <p:cNvPr id="5" name="Footer Placeholder 4"/>
          <p:cNvSpPr>
            <a:spLocks noGrp="1"/>
          </p:cNvSpPr>
          <p:nvPr>
            <p:ph idx="3" sz="quarter" type="ftr"/>
          </p:nvPr>
        </p:nvSpPr>
        <p:spPr>
          <a:xfrm>
            <a:off x="3124200" y="6356350"/>
            <a:ext cx="2895600" cy="365125"/>
          </a:xfrm>
          <a:prstGeom prst="rect">
            <a:avLst/>
          </a:prstGeom>
        </p:spPr>
        <p:txBody>
          <a:bodyPr anchor="ctr" bIns="45720" lIns="91440" numCol="1" rIns="91440" rtlCol="0" tIns="45720" vert="horz"/>
          <a:lstStyle>
            <a:lvl1pPr algn="ctr">
              <a:defRPr sz="12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6356350"/>
            <a:ext cx="2133600" cy="365125"/>
          </a:xfrm>
          <a:prstGeom prst="rect">
            <a:avLst/>
          </a:prstGeom>
        </p:spPr>
        <p:txBody>
          <a:bodyPr anchor="ctr" bIns="45720" lIns="91440" numCol="1" rIns="91440" rtlCol="0" tIns="45720" vert="horz"/>
          <a:lstStyle>
            <a:lvl1pPr algn="r">
              <a:defRPr sz="1200">
                <a:solidFill>
                  <a:schemeClr val="tx1">
                    <a:tint val="75000"/>
                  </a:schemeClr>
                </a:solidFill>
              </a:defRPr>
            </a:lvl1pPr>
          </a:lstStyle>
          <a:p>
            <a:fld id="{E9D468D6-046D-EC49-8B57-EBE86D746D0C}" type="slidenum">
              <a:rPr lang="en-US" smtClean="0"/>
              <a:t>‹#›</a:t>
            </a:fld>
            <a:endParaRPr lang="en-US"/>
          </a:p>
        </p:txBody>
      </p:sp>
    </p:spTree>
    <p:extLst>
      <p:ext uri="{BB962C8B-B14F-4D97-AF65-F5344CB8AC3E}">
        <p14:creationId xmlns:p14="http://schemas.microsoft.com/office/powerpoint/2010/main" val="96478041"/>
      </p:ext>
    </p:extLst>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ctr" defTabSz="457200" eaLnBrk="1" hangingPunct="1" latinLnBrk="0" rtl="0">
        <a:spcBef>
          <a:spcPct val="0"/>
        </a:spcBef>
        <a:buNone/>
        <a:defRPr kern="1200" sz="4400">
          <a:solidFill>
            <a:schemeClr val="tx1"/>
          </a:solidFill>
          <a:latin typeface="+mj-lt"/>
          <a:ea typeface="+mj-ea"/>
          <a:cs typeface="+mj-cs"/>
        </a:defRPr>
      </a:lvl1pPr>
    </p:titleStyle>
    <p:body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9.pn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2731" y="4494267"/>
            <a:ext cx="2221842" cy="1323439"/>
          </a:xfrm>
          <a:prstGeom prst="rect">
            <a:avLst/>
          </a:prstGeom>
          <a:noFill/>
        </p:spPr>
        <p:txBody>
          <a:bodyPr numCol="1" rtlCol="0" wrap="square">
            <a:spAutoFit/>
          </a:bodyPr>
          <a:lstStyle/>
          <a:p>
            <a:pPr algn="ctr"/>
            <a:r>
              <a:rPr/>
              <a:t>Mrs. Matos</a:t>
            </a:r>
          </a:p>
          <a:p>
            <a:pPr algn="ctr"/>
            <a:r>
              <a:rPr/>
              <a:t>Resource Center</a:t>
            </a:r>
          </a:p>
          <a:p>
            <a:pPr algn="ctr"/>
            <a:r>
              <a:rPr/>
              <a:t>3rd and 5th Grade</a:t>
            </a:r>
          </a:p>
        </p:txBody>
      </p:sp>
      <p:sp>
        <p:nvSpPr>
          <p:cNvPr id="3" name="TextBox 2"/>
          <p:cNvSpPr txBox="1"/>
          <p:nvPr/>
        </p:nvSpPr>
        <p:spPr>
          <a:xfrm>
            <a:off x="392732" y="6060910"/>
            <a:ext cx="2221842" cy="369332"/>
          </a:xfrm>
          <a:prstGeom prst="rect">
            <a:avLst/>
          </a:prstGeom>
          <a:noFill/>
        </p:spPr>
        <p:txBody>
          <a:bodyPr numCol="1" rtlCol="0" wrap="square">
            <a:spAutoFit/>
          </a:bodyPr>
          <a:lstStyle/>
          <a:p>
            <a:pPr algn="ctr"/>
            <a:r>
              <a:rPr dirty="0" lang="en-US" smtClean="0">
                <a:solidFill>
                  <a:schemeClr val="bg1"/>
                </a:solidFill>
                <a:latin typeface="Wish I Were Taller"/>
                <a:cs typeface="Wish I Were Taller"/>
              </a:rPr>
              <a:t>October 2018</a:t>
            </a:r>
            <a:endParaRPr dirty="0" lang="en-US">
              <a:solidFill>
                <a:schemeClr val="bg1"/>
              </a:solidFill>
              <a:latin typeface="Wish I Were Taller"/>
              <a:cs typeface="Wish I Were Taller"/>
            </a:endParaRPr>
          </a:p>
        </p:txBody>
      </p:sp>
      <p:sp>
        <p:nvSpPr>
          <p:cNvPr id="4" name="TextBox 3"/>
          <p:cNvSpPr txBox="1"/>
          <p:nvPr/>
        </p:nvSpPr>
        <p:spPr>
          <a:xfrm>
            <a:off x="6673204" y="3043022"/>
            <a:ext cx="2160318" cy="646331"/>
          </a:xfrm>
          <a:prstGeom prst="rect">
            <a:avLst/>
          </a:prstGeom>
          <a:noFill/>
        </p:spPr>
        <p:txBody>
          <a:bodyPr numCol="1" rtlCol="0" wrap="square">
            <a:spAutoFit/>
          </a:bodyPr>
          <a:lstStyle/>
          <a:p>
            <a:pPr algn="ctr"/>
            <a:r>
              <a:rPr b="1" dirty="0" lang="en-US" smtClean="0" u="sng">
                <a:solidFill>
                  <a:schemeClr val="accent6">
                    <a:lumMod val="75000"/>
                  </a:schemeClr>
                </a:solidFill>
                <a:latin typeface="Smiley Monster"/>
                <a:cs typeface="Smiley Monster"/>
              </a:rPr>
              <a:t>Dates to remember</a:t>
            </a:r>
            <a:endParaRPr b="1" dirty="0" lang="en-US" u="sng">
              <a:solidFill>
                <a:schemeClr val="accent6">
                  <a:lumMod val="75000"/>
                </a:schemeClr>
              </a:solidFill>
              <a:latin typeface="Smiley Monster"/>
              <a:cs typeface="Smiley Monster"/>
            </a:endParaRPr>
          </a:p>
        </p:txBody>
      </p:sp>
      <p:sp>
        <p:nvSpPr>
          <p:cNvPr id="5" name="TextBox 4"/>
          <p:cNvSpPr txBox="1"/>
          <p:nvPr/>
        </p:nvSpPr>
        <p:spPr>
          <a:xfrm>
            <a:off x="6673204" y="3706420"/>
            <a:ext cx="2160318" cy="2723822"/>
          </a:xfrm>
          <a:prstGeom prst="rect">
            <a:avLst/>
          </a:prstGeom>
          <a:noFill/>
        </p:spPr>
        <p:txBody>
          <a:bodyPr numCol="1" rtlCol="0" wrap="square">
            <a:spAutoFit/>
          </a:bodyPr>
          <a:lstStyle/>
          <a:p>
            <a:pPr indent="-285750" marL="285750">
              <a:buFont charset="2" typeface="Wingdings"/>
              <a:buChar char="§"/>
            </a:pPr>
            <a:r>
              <a:rPr/>
              <a:t>October 8 - Half Day</a:t>
            </a:r>
          </a:p>
          <a:p>
            <a:pPr indent="-285750" marL="285750">
              <a:buFont charset="2" typeface="Wingdings"/>
              <a:buChar char="§"/>
            </a:pPr>
            <a:endParaRPr dirty="0" lang="en-US" smtClean="0" sz="1600">
              <a:latin typeface="Wish I Were Taller"/>
              <a:cs typeface="Wish I Were Taller"/>
            </a:endParaRPr>
          </a:p>
          <a:p>
            <a:pPr indent="-285750" marL="285750">
              <a:buFont charset="2" typeface="Wingdings"/>
              <a:buChar char="§"/>
            </a:pPr>
            <a:r>
              <a:rPr/>
              <a:t>October 9 - Picture Day</a:t>
            </a:r>
          </a:p>
          <a:p>
            <a:pPr indent="-285750" marL="285750">
              <a:buFont charset="2" typeface="Wingdings"/>
              <a:buChar char="§"/>
            </a:pPr>
            <a:endParaRPr dirty="0" lang="en-US" sz="1600">
              <a:latin typeface="Wish I Were Taller"/>
              <a:cs typeface="Wish I Were Taller"/>
            </a:endParaRPr>
          </a:p>
          <a:p>
            <a:pPr indent="-285750" marL="285750">
              <a:buFont charset="2" typeface="Wingdings"/>
              <a:buChar char="§"/>
            </a:pPr>
            <a:r>
              <a:rPr/>
              <a:t>October 31 - Halloween Parade</a:t>
            </a:r>
          </a:p>
          <a:p>
            <a:pPr indent="-171450" marL="171450">
              <a:buFont charset="2" typeface="Wingdings"/>
              <a:buChar char=""/>
            </a:pPr>
            <a:endParaRPr dirty="0" lang="en-US" sz="1100">
              <a:latin typeface="Wish I Were Taller"/>
              <a:cs typeface="Wish I Were Taller"/>
            </a:endParaRPr>
          </a:p>
        </p:txBody>
      </p:sp>
      <p:sp>
        <p:nvSpPr>
          <p:cNvPr id="6" name="TextBox 5"/>
          <p:cNvSpPr txBox="1"/>
          <p:nvPr/>
        </p:nvSpPr>
        <p:spPr>
          <a:xfrm>
            <a:off x="2894706" y="3831554"/>
            <a:ext cx="3268216" cy="2229356"/>
          </a:xfrm>
          <a:prstGeom prst="rect">
            <a:avLst/>
          </a:prstGeom>
          <a:noFill/>
        </p:spPr>
        <p:txBody>
          <a:bodyPr numCol="1" rtlCol="0" wrap="square">
            <a:noAutofit/>
          </a:bodyPr>
          <a:lstStyle/>
          <a:p>
            <a:pPr algn="ctr"/>
            <a:r>
              <a:rPr dirty="0" lang="en-US" smtClean="0" sz="1600">
                <a:latin typeface="Wish I Were Taller"/>
                <a:cs typeface="Wish I Were Taller"/>
              </a:rPr>
              <a:t>We launched Reader' s Workshop with a few of our favorite mentor texts.  Third grade friends enjoyed using think marks and stopping and jotting while reading. Fifth grade friends compared fiction and nonfiction texts! We are looking forward to building our reading stamina as the year progresses!</a:t>
            </a:r>
            <a:endParaRPr dirty="0" lang="en-US" sz="1600">
              <a:latin typeface="Wish I Were Taller"/>
              <a:cs typeface="Wish I Were Taller"/>
            </a:endParaRPr>
          </a:p>
        </p:txBody>
      </p:sp>
      <p:sp>
        <p:nvSpPr>
          <p:cNvPr id="7" name="TextBox 6"/>
          <p:cNvSpPr txBox="1"/>
          <p:nvPr/>
        </p:nvSpPr>
        <p:spPr>
          <a:xfrm>
            <a:off x="3249405" y="3396929"/>
            <a:ext cx="2633504" cy="400110"/>
          </a:xfrm>
          <a:prstGeom prst="rect">
            <a:avLst/>
          </a:prstGeom>
          <a:noFill/>
        </p:spPr>
        <p:txBody>
          <a:bodyPr numCol="1" rtlCol="0" wrap="square">
            <a:spAutoFit/>
          </a:bodyPr>
          <a:lstStyle/>
          <a:p>
            <a:pPr algn="ctr"/>
            <a:r>
              <a:rPr b="1" cap="all" sz="1400" u="sng">
                <a:solidFill>
                  <a:srgbClr val="008000"/>
                </a:solidFill>
                <a:latin typeface="Smiley Monster"/>
              </a:rPr>
              <a:t>Reader's Workshop</a:t>
            </a:r>
            <a:endParaRPr b="1" cap="all" dirty="0" lang="en-US" sz="2000" u="sng">
              <a:ln cmpd="sng" w="9000">
                <a:solidFill>
                  <a:schemeClr val="accent4">
                    <a:shade val="50000"/>
                    <a:satMod val="120000"/>
                  </a:schemeClr>
                </a:solidFill>
                <a:prstDash val="solid"/>
              </a:ln>
              <a:solidFill>
                <a:srgbClr val="008000"/>
              </a:solidFill>
              <a:effectLst>
                <a:reflection algn="bl" blurRad="12700" dir="5400000" dist="1000" endPos="45000" rotWithShape="0" stA="28000" sy="-100000"/>
              </a:effectLst>
              <a:latin typeface="Smiley Monster"/>
              <a:cs typeface="Smiley Monster"/>
            </a:endParaRPr>
          </a:p>
        </p:txBody>
      </p:sp>
      <p:sp>
        <p:nvSpPr>
          <p:cNvPr id="8" name="TextBox 7"/>
          <p:cNvSpPr txBox="1"/>
          <p:nvPr/>
        </p:nvSpPr>
        <p:spPr>
          <a:xfrm rot="16200000">
            <a:off x="2291593" y="1049015"/>
            <a:ext cx="1915626" cy="461665"/>
          </a:xfrm>
          <a:prstGeom prst="rect">
            <a:avLst/>
          </a:prstGeom>
          <a:noFill/>
        </p:spPr>
        <p:txBody>
          <a:bodyPr numCol="1" rtlCol="0" wrap="square">
            <a:spAutoFit/>
          </a:bodyPr>
          <a:lstStyle/>
          <a:p>
            <a:pPr algn="ctr"/>
            <a:r>
              <a:rPr b="1" sz="1400" u="sng">
                <a:solidFill>
                  <a:schemeClr val="accent6">
                    <a:shade val="15000"/>
                    <a:shade val="200000"/>
                  </a:schemeClr>
                </a:solidFill>
                <a:effectLst>
                  <a:outerShdw algn="tl" blurRad="50800" dir="5400000" dist="40000" rotWithShape="0">
                    <a:srgbClr val="000000"/>
                  </a:outerShdw>
                </a:effectLst>
                <a:latin typeface="Smiley Monster"/>
              </a:rPr>
              <a:t>Writer's</a:t>
            </a:r>
            <a:r>
              <a:rPr b="1" sz="1400" u="sng">
                <a:solidFill>
                  <a:schemeClr val="accent6">
                    <a:shade val="15000"/>
                    <a:shade val="200000"/>
                  </a:schemeClr>
                </a:solidFill>
                <a:effectLst>
                  <a:outerShdw algn="tl" blurRad="50800" dir="5400000" dist="40000" rotWithShape="0">
                    <a:srgbClr val="000000"/>
                  </a:outerShdw>
                </a:effectLst>
                <a:latin typeface="Smiley Monster"/>
              </a:rPr>
              <a:t> Workshop</a:t>
            </a:r>
            <a:endParaRPr b="1" dirty="0" lang="en-US" sz="2400" u="sng">
              <a:ln cmpd="sng" w="31550">
                <a:gradFill>
                  <a:gsLst>
                    <a:gs pos="70000">
                      <a:schemeClr val="accent6">
                        <a:shade val="50000"/>
                        <a:satMod val="190000"/>
                      </a:schemeClr>
                    </a:gs>
                    <a:gs pos="0">
                      <a:schemeClr val="accent6">
                        <a:tint val="77000"/>
                        <a:satMod val="180000"/>
                      </a:schemeClr>
                    </a:gs>
                  </a:gsLst>
                  <a:lin ang="5400000" scaled="0"/>
                </a:gradFill>
                <a:prstDash val="solid"/>
              </a:ln>
              <a:solidFill>
                <a:schemeClr val="accent6">
                  <a:tint val="15000"/>
                  <a:satMod val="200000"/>
                </a:schemeClr>
              </a:solidFill>
              <a:effectLst>
                <a:outerShdw algn="tl" blurRad="50800" dir="5400000" dist="40000" rotWithShape="0">
                  <a:srgbClr val="000000">
                    <a:shade val="5000"/>
                    <a:satMod val="120000"/>
                    <a:alpha val="33000"/>
                  </a:srgbClr>
                </a:outerShdw>
              </a:effectLst>
              <a:latin typeface="Smiley Monster"/>
              <a:cs typeface="Smiley Monster"/>
            </a:endParaRPr>
          </a:p>
        </p:txBody>
      </p:sp>
      <p:sp>
        <p:nvSpPr>
          <p:cNvPr id="9" name="TextBox 8"/>
          <p:cNvSpPr txBox="1"/>
          <p:nvPr/>
        </p:nvSpPr>
        <p:spPr>
          <a:xfrm>
            <a:off x="3480239" y="345164"/>
            <a:ext cx="4755664" cy="2036964"/>
          </a:xfrm>
          <a:prstGeom prst="rect">
            <a:avLst/>
          </a:prstGeom>
          <a:noFill/>
        </p:spPr>
        <p:txBody>
          <a:bodyPr numCol="1" rtlCol="0" wrap="square">
            <a:noAutofit/>
          </a:bodyPr>
          <a:lstStyle/>
          <a:p>
            <a:pPr algn="ctr"/>
            <a:r>
              <a:rPr/>
              <a:t>Launching was a blast! Third and fifth graders are off to a great start writing narratives. We are learning the appropriates parts of each paragraph and strong hooks! Writers cannot wait to celebrate their amazing writing!</a:t>
            </a:r>
            <a:endParaRPr dirty="0" lang="en-US">
              <a:solidFill>
                <a:schemeClr val="accent6">
                  <a:lumMod val="75000"/>
                </a:schemeClr>
              </a:solidFill>
            </a:endParaRPr>
          </a:p>
          <a:p>
            <a:pPr algn="ctr"/>
          </a:p>
        </p:txBody>
      </p:sp>
      <p:sp>
        <p:nvSpPr>
          <p:cNvPr id="10" name="TextBox 9"/>
          <p:cNvSpPr txBox="1"/>
          <p:nvPr/>
        </p:nvSpPr>
        <p:spPr>
          <a:xfrm>
            <a:off x="224106" y="444667"/>
            <a:ext cx="2390467" cy="369332"/>
          </a:xfrm>
          <a:prstGeom prst="rect">
            <a:avLst/>
          </a:prstGeom>
          <a:noFill/>
        </p:spPr>
        <p:txBody>
          <a:bodyPr numCol="1" rtlCol="0" wrap="square">
            <a:spAutoFit/>
            <a:scene3d>
              <a:camera prst="orthographicFront"/>
              <a:lightRig dir="tl" rig="glow">
                <a:rot lat="0" lon="0" rev="5400000"/>
              </a:lightRig>
            </a:scene3d>
            <a:sp3d contourW="12700">
              <a:bevelT h="25400" w="25400"/>
              <a:contourClr>
                <a:schemeClr val="accent6">
                  <a:shade val="73000"/>
                </a:schemeClr>
              </a:contourClr>
            </a:sp3d>
          </a:bodyPr>
          <a:lstStyle/>
          <a:p>
            <a:pPr algn="ctr"/>
            <a:r>
              <a:rPr b="1" dirty="0" lang="en-US" smtClean="0" u="sng">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algn="tl" blurRad="80000" dir="5040000" dist="40000">
                    <a:srgbClr val="000000">
                      <a:alpha val="30000"/>
                    </a:srgbClr>
                  </a:outerShdw>
                </a:effectLst>
                <a:latin typeface="Smiley Monster"/>
                <a:cs typeface="Smiley Monster"/>
              </a:rPr>
              <a:t>Math News</a:t>
            </a:r>
            <a:endParaRPr b="1" dirty="0" lang="en-US" u="sng">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algn="tl" blurRad="80000" dir="5040000" dist="40000">
                  <a:srgbClr val="000000">
                    <a:alpha val="30000"/>
                  </a:srgbClr>
                </a:outerShdw>
              </a:effectLst>
              <a:latin typeface="Smiley Monster"/>
              <a:cs typeface="Smiley Monster"/>
            </a:endParaRPr>
          </a:p>
        </p:txBody>
      </p:sp>
      <p:sp>
        <p:nvSpPr>
          <p:cNvPr id="11" name="TextBox 10"/>
          <p:cNvSpPr txBox="1"/>
          <p:nvPr/>
        </p:nvSpPr>
        <p:spPr>
          <a:xfrm>
            <a:off x="224106" y="981998"/>
            <a:ext cx="2390467" cy="2970044"/>
          </a:xfrm>
          <a:prstGeom prst="rect">
            <a:avLst/>
          </a:prstGeom>
          <a:noFill/>
        </p:spPr>
        <p:txBody>
          <a:bodyPr numCol="1" rtlCol="0" wrap="square">
            <a:spAutoFit/>
          </a:bodyPr>
          <a:lstStyle/>
          <a:p>
            <a:pPr algn="ctr"/>
            <a:r>
              <a:rPr/>
              <a:t>We were all excited to start Math Workshop in our classroom. The third graders have been hard at work exploring rounding and elapsed time. Fifth graders have been working with area and volume. </a:t>
            </a:r>
          </a:p>
          <a:p>
            <a:pPr algn="ctr"/>
            <a:r>
              <a:rPr dirty="0" lang="en-US" smtClean="0" sz="1700">
                <a:solidFill>
                  <a:srgbClr val="17375E"/>
                </a:solidFill>
              </a:rPr>
              <a:t>  </a:t>
            </a:r>
            <a:endParaRPr dirty="0" lang="en-US" sz="1700">
              <a:solidFill>
                <a:srgbClr val="17375E"/>
              </a:solidFill>
            </a:endParaRPr>
          </a:p>
        </p:txBody>
      </p:sp>
    </p:spTree>
    <p:extLst>
      <p:ext uri="{BB962C8B-B14F-4D97-AF65-F5344CB8AC3E}">
        <p14:creationId xmlns:p14="http://schemas.microsoft.com/office/powerpoint/2010/main" val="1714657995"/>
      </p:ext>
    </p:extLst>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Company/>
  <Words>2073</Words>
  <Paragraphs>236</Paragraphs>
  <Slides>15</Slides>
  <Notes>0</Notes>
  <TotalTime>431</TotalTime>
  <HiddenSlides>0</HiddenSlides>
  <MMClips>0</MMClips>
  <ScaleCrop>false</ScaleCrop>
  <HeadingPairs>
    <vt:vector baseType="variant" size="4">
      <vt:variant>
        <vt:lpstr>Theme</vt:lpstr>
      </vt:variant>
      <vt:variant>
        <vt:i4>1</vt:i4>
      </vt:variant>
      <vt:variant>
        <vt:lpstr>Slide Titles</vt:lpstr>
      </vt:variant>
      <vt:variant>
        <vt:i4>15</vt:i4>
      </vt:variant>
    </vt:vector>
  </HeadingPairs>
  <TitlesOfParts>
    <vt:vector baseType="lpstr" size="16">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lication>Microsoft Macintosh PowerPoint</Application>
  <AppVersion>14.0000</AppVersion>
  <PresentationFormat>On-screen Show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2013-01-01T16:30:40Z</dcterms:created>
  <dc:creator>Erin Franklin</dc:creator>
  <cp:lastModifiedBy>Erin Franklin</cp:lastModifiedBy>
  <dcterms:modified xsi:type="dcterms:W3CDTF">2013-01-05T19:01:24Z</dcterms:modified>
  <cp:revision>22</cp:revision>
  <dc:title>PowerPoint Presentation</dc:title>
</cp:coreProperties>
</file>